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</p:sldIdLst>
  <p:sldSz cy="5143500" cx="9144000"/>
  <p:notesSz cx="6858000" cy="9144000"/>
  <p:embeddedFontLst>
    <p:embeddedFont>
      <p:font typeface="Roboto Thin"/>
      <p:regular r:id="rId17"/>
      <p:bold r:id="rId18"/>
      <p:italic r:id="rId19"/>
      <p:boldItalic r:id="rId20"/>
    </p:embeddedFont>
    <p:embeddedFont>
      <p:font typeface="Roboto"/>
      <p:regular r:id="rId21"/>
      <p:bold r:id="rId22"/>
      <p:italic r:id="rId23"/>
      <p:boldItalic r:id="rId24"/>
    </p:embeddedFont>
    <p:embeddedFont>
      <p:font typeface="Roboto Medium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82DD16DF-E4F5-4B7B-AD9B-A26B22A6C997}">
  <a:tblStyle styleId="{82DD16DF-E4F5-4B7B-AD9B-A26B22A6C99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Thin-boldItalic.fntdata"/><Relationship Id="rId22" Type="http://schemas.openxmlformats.org/officeDocument/2006/relationships/font" Target="fonts/Roboto-bold.fntdata"/><Relationship Id="rId21" Type="http://schemas.openxmlformats.org/officeDocument/2006/relationships/font" Target="fonts/Roboto-regular.fntdata"/><Relationship Id="rId24" Type="http://schemas.openxmlformats.org/officeDocument/2006/relationships/font" Target="fonts/Roboto-boldItalic.fntdata"/><Relationship Id="rId23" Type="http://schemas.openxmlformats.org/officeDocument/2006/relationships/font" Target="fonts/Roboto-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edium-bold.fntdata"/><Relationship Id="rId25" Type="http://schemas.openxmlformats.org/officeDocument/2006/relationships/font" Target="fonts/RobotoMedium-regular.fntdata"/><Relationship Id="rId28" Type="http://schemas.openxmlformats.org/officeDocument/2006/relationships/font" Target="fonts/RobotoMedium-boldItalic.fntdata"/><Relationship Id="rId27" Type="http://schemas.openxmlformats.org/officeDocument/2006/relationships/font" Target="fonts/RobotoMedium-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font" Target="fonts/RobotoThin-regular.fntdata"/><Relationship Id="rId16" Type="http://schemas.openxmlformats.org/officeDocument/2006/relationships/slide" Target="slides/slide10.xml"/><Relationship Id="rId19" Type="http://schemas.openxmlformats.org/officeDocument/2006/relationships/font" Target="fonts/RobotoThin-italic.fntdata"/><Relationship Id="rId18" Type="http://schemas.openxmlformats.org/officeDocument/2006/relationships/font" Target="fonts/RobotoThin-bold.fntdata"/></Relationships>
</file>

<file path=ppt/media/image1.png>
</file>

<file path=ppt/media/image2.png>
</file>

<file path=ppt/media/image3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a88bbef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a88bbef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8a2987b2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8a2987b2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b8e8c645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b8e8c645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baf752fcc0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3baf752fcc0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g3baf752fcc0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3" name="Google Shape;143;g3baf752fcc0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3b76f9b2ea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3b76f9b2ea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3baec4a87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3baec4a87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3b8e8c645a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3b8e8c645a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hyperlink" Target="http://github.io" TargetMode="Externa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7.xml"/><Relationship Id="rId3" Type="http://schemas.openxmlformats.org/officeDocument/2006/relationships/hyperlink" Target="https://timer-rosy-five.vercel.app/" TargetMode="Externa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hyperlink" Target="https://magnetikworks.github.io/project-data/data/projects.json" TargetMode="External"/><Relationship Id="rId4" Type="http://schemas.openxmlformats.org/officeDocument/2006/relationships/hyperlink" Target="https://jsonplaceholder.typicode.com/" TargetMode="External"/><Relationship Id="rId5" Type="http://schemas.openxmlformats.org/officeDocument/2006/relationships/hyperlink" Target="https://openweathermap.org/api" TargetMode="Externa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Project Planning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08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2"/>
          <p:cNvSpPr txBox="1"/>
          <p:nvPr>
            <p:ph type="title"/>
          </p:nvPr>
        </p:nvSpPr>
        <p:spPr>
          <a:xfrm>
            <a:off x="14215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73" name="Google Shape;173;p22"/>
          <p:cNvSpPr txBox="1"/>
          <p:nvPr>
            <p:ph idx="1" type="body"/>
          </p:nvPr>
        </p:nvSpPr>
        <p:spPr>
          <a:xfrm>
            <a:off x="142150" y="1222000"/>
            <a:ext cx="4260300" cy="21441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Management (GitHub Issues)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Break the brief into tickets. Use labels (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feature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bug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Link commits to issues using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Closes #X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Structure (HTML/CSS)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 Pages + Responsive Navbar + Shared CSS Variables.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Mobile-First design using Grid or Flexbox.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4" name="Google Shape;174;p22"/>
          <p:cNvSpPr txBox="1"/>
          <p:nvPr/>
        </p:nvSpPr>
        <p:spPr>
          <a:xfrm>
            <a:off x="4530050" y="1214250"/>
            <a:ext cx="4471800" cy="1885800"/>
          </a:xfrm>
          <a:prstGeom prst="rect">
            <a:avLst/>
          </a:prstGeom>
          <a:solidFill>
            <a:srgbClr val="F0F6F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3. Intelligence (JavaScript)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/>
              <a:t>Fetch API:</a:t>
            </a:r>
            <a:r>
              <a:rPr lang="en" sz="1100"/>
              <a:t> Pull live data from GitHub.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b="1" lang="en" sz="1100"/>
              <a:t>Form Logic:</a:t>
            </a:r>
            <a:r>
              <a:rPr lang="en" sz="1100"/>
              <a:t> Validate inputs and provide user feedback.</a:t>
            </a:r>
            <a:endParaRPr b="1" sz="1300"/>
          </a:p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4. Delivery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Continuous Deployment: Push to GitHub = Live Update.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Professional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README.md</a:t>
            </a:r>
            <a:r>
              <a:rPr lang="en" sz="1100"/>
              <a:t> documented for recruiters.</a:t>
            </a:r>
            <a:endParaRPr b="1"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4948" l="0" r="0" t="42911"/>
          <a:stretch/>
        </p:blipFill>
        <p:spPr>
          <a:xfrm>
            <a:off x="482325" y="2453791"/>
            <a:ext cx="7715251" cy="2681851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type="title"/>
          </p:nvPr>
        </p:nvSpPr>
        <p:spPr>
          <a:xfrm>
            <a:off x="311700" y="374712"/>
            <a:ext cx="6302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The Portfolio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311700" y="1261337"/>
            <a:ext cx="83787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capstone of this course is the creation, optimization, and deployment of your Professional Developer Portfolio. This multi-page responsive website will showcase your technical skills, the projects you've built and provide a way for potential employers or clients to contact you.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noFill/>
      </p:bgPr>
    </p:bg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Technical Requirements</a:t>
            </a:r>
            <a:endParaRPr/>
          </a:p>
        </p:txBody>
      </p:sp>
      <p:grpSp>
        <p:nvGrpSpPr>
          <p:cNvPr id="102" name="Google Shape;102;p15"/>
          <p:cNvGrpSpPr/>
          <p:nvPr/>
        </p:nvGrpSpPr>
        <p:grpSpPr>
          <a:xfrm>
            <a:off x="384311" y="3416525"/>
            <a:ext cx="8447961" cy="1144915"/>
            <a:chOff x="1593000" y="2322558"/>
            <a:chExt cx="6515974" cy="643500"/>
          </a:xfrm>
        </p:grpSpPr>
        <p:sp>
          <p:nvSpPr>
            <p:cNvPr id="103" name="Google Shape;103;p15"/>
            <p:cNvSpPr/>
            <p:nvPr/>
          </p:nvSpPr>
          <p:spPr>
            <a:xfrm>
              <a:off x="3728374" y="2322558"/>
              <a:ext cx="43806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4" name="Google Shape;104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5" name="Google Shape;105;p15"/>
            <p:cNvSpPr/>
            <p:nvPr/>
          </p:nvSpPr>
          <p:spPr>
            <a:xfrm rot="-5400000">
              <a:off x="3421210" y="2015044"/>
              <a:ext cx="643351" cy="1258407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6" name="Google Shape;106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Deployment &amp; Workflow </a:t>
              </a:r>
              <a:b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</a:b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(The Professional Pillar)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07" name="Google Shape;107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8" name="Google Shape;108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03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09" name="Google Shape;109;p15"/>
            <p:cNvSpPr/>
            <p:nvPr/>
          </p:nvSpPr>
          <p:spPr>
            <a:xfrm>
              <a:off x="4196173" y="2323752"/>
              <a:ext cx="38460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Version Control: A clean GitHub repository with a minimum of 10 meaningful commits.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Documentation: A README.md file explaining the project, technologies used, and how to run it locally.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Live Hosting: Successful deployment to Vercel with a live URL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0" name="Google Shape;110;p15"/>
          <p:cNvGrpSpPr/>
          <p:nvPr/>
        </p:nvGrpSpPr>
        <p:grpSpPr>
          <a:xfrm>
            <a:off x="384151" y="2260650"/>
            <a:ext cx="8447949" cy="1144915"/>
            <a:chOff x="1593000" y="2322567"/>
            <a:chExt cx="6539672" cy="643500"/>
          </a:xfrm>
        </p:grpSpPr>
        <p:sp>
          <p:nvSpPr>
            <p:cNvPr id="111" name="Google Shape;111;p15"/>
            <p:cNvSpPr/>
            <p:nvPr/>
          </p:nvSpPr>
          <p:spPr>
            <a:xfrm>
              <a:off x="3728372" y="2322567"/>
              <a:ext cx="44043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2" name="Google Shape;112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3" name="Google Shape;113;p15"/>
            <p:cNvSpPr/>
            <p:nvPr/>
          </p:nvSpPr>
          <p:spPr>
            <a:xfrm rot="-5400000">
              <a:off x="3420234" y="2016001"/>
              <a:ext cx="643351" cy="1256483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4" name="Google Shape;114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Interactivity &amp; Data </a:t>
              </a:r>
              <a:b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</a:b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(The JavaScript Pillar)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15" name="Google Shape;115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16" name="Google Shape;116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02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17" name="Google Shape;117;p15"/>
            <p:cNvSpPr/>
            <p:nvPr/>
          </p:nvSpPr>
          <p:spPr>
            <a:xfrm>
              <a:off x="4205768" y="2323762"/>
              <a:ext cx="38538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Dynamic Gallery: Projects must be rendered from a data source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Asynchronous Integration: At least one component must use fetch() to pull data (e.g., displaying your GitHub repositories or weather data).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Form Validation: The contact form must validate user input before "submission."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  <p:grpSp>
        <p:nvGrpSpPr>
          <p:cNvPr id="118" name="Google Shape;118;p15"/>
          <p:cNvGrpSpPr/>
          <p:nvPr/>
        </p:nvGrpSpPr>
        <p:grpSpPr>
          <a:xfrm>
            <a:off x="384244" y="1187475"/>
            <a:ext cx="8447956" cy="1065057"/>
            <a:chOff x="1593000" y="2322567"/>
            <a:chExt cx="6539678" cy="643500"/>
          </a:xfrm>
        </p:grpSpPr>
        <p:sp>
          <p:nvSpPr>
            <p:cNvPr id="119" name="Google Shape;119;p15"/>
            <p:cNvSpPr/>
            <p:nvPr/>
          </p:nvSpPr>
          <p:spPr>
            <a:xfrm>
              <a:off x="3728378" y="2322567"/>
              <a:ext cx="4404300" cy="643500"/>
            </a:xfrm>
            <a:prstGeom prst="rect">
              <a:avLst/>
            </a:prstGeom>
            <a:solidFill>
              <a:srgbClr val="EEEEE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0" name="Google Shape;120;p15"/>
            <p:cNvSpPr/>
            <p:nvPr/>
          </p:nvSpPr>
          <p:spPr>
            <a:xfrm flipH="1">
              <a:off x="2283025" y="2322575"/>
              <a:ext cx="1844400" cy="642600"/>
            </a:xfrm>
            <a:prstGeom prst="rect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1" name="Google Shape;121;p15"/>
            <p:cNvSpPr/>
            <p:nvPr/>
          </p:nvSpPr>
          <p:spPr>
            <a:xfrm rot="-5400000">
              <a:off x="3426283" y="2009958"/>
              <a:ext cx="643360" cy="1268579"/>
            </a:xfrm>
            <a:prstGeom prst="flowChartOffpageConnector">
              <a:avLst/>
            </a:prstGeom>
            <a:solidFill>
              <a:srgbClr val="A7291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2" name="Google Shape;122;p15"/>
            <p:cNvSpPr/>
            <p:nvPr/>
          </p:nvSpPr>
          <p:spPr>
            <a:xfrm>
              <a:off x="2342625" y="2399951"/>
              <a:ext cx="1940700" cy="495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Structure &amp; Design </a:t>
              </a:r>
              <a:b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</a:br>
              <a:r>
                <a:rPr lang="en" sz="1000">
                  <a:solidFill>
                    <a:srgbClr val="FFFFFF"/>
                  </a:solidFill>
                  <a:latin typeface="Roboto Medium"/>
                  <a:ea typeface="Roboto Medium"/>
                  <a:cs typeface="Roboto Medium"/>
                  <a:sym typeface="Roboto Medium"/>
                </a:rPr>
                <a:t>(The HTML/CSS Pillar)</a:t>
              </a:r>
              <a:endParaRPr sz="10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  <p:sp>
          <p:nvSpPr>
            <p:cNvPr id="123" name="Google Shape;123;p15"/>
            <p:cNvSpPr/>
            <p:nvPr/>
          </p:nvSpPr>
          <p:spPr>
            <a:xfrm>
              <a:off x="1593000" y="2322568"/>
              <a:ext cx="690000" cy="642300"/>
            </a:xfrm>
            <a:prstGeom prst="rect">
              <a:avLst/>
            </a:prstGeom>
            <a:solidFill>
              <a:srgbClr val="B02B20"/>
            </a:solidFill>
            <a:ln>
              <a:noFill/>
            </a:ln>
            <a:effectLst>
              <a:outerShdw blurRad="71438" rotWithShape="0" algn="bl" dir="2700000" dist="28575">
                <a:srgbClr val="000000">
                  <a:alpha val="17000"/>
                </a:srgbClr>
              </a:outerShdw>
            </a:effectLst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4" name="Google Shape;124;p15"/>
            <p:cNvSpPr/>
            <p:nvPr/>
          </p:nvSpPr>
          <p:spPr>
            <a:xfrm>
              <a:off x="1593000" y="2322575"/>
              <a:ext cx="690000" cy="642600"/>
            </a:xfrm>
            <a:prstGeom prst="rect">
              <a:avLst/>
            </a:prstGeom>
            <a:solidFill>
              <a:srgbClr val="BE2F2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2600">
                  <a:solidFill>
                    <a:srgbClr val="FFFFFF"/>
                  </a:solidFill>
                  <a:latin typeface="Roboto Thin"/>
                  <a:ea typeface="Roboto Thin"/>
                  <a:cs typeface="Roboto Thin"/>
                  <a:sym typeface="Roboto Thin"/>
                </a:rPr>
                <a:t>01</a:t>
              </a:r>
              <a:endParaRPr sz="2600">
                <a:solidFill>
                  <a:srgbClr val="FFFFFF"/>
                </a:solidFill>
                <a:latin typeface="Roboto Thin"/>
                <a:ea typeface="Roboto Thin"/>
                <a:cs typeface="Roboto Thin"/>
                <a:sym typeface="Roboto Thin"/>
              </a:endParaRPr>
            </a:p>
          </p:txBody>
        </p:sp>
        <p:sp>
          <p:nvSpPr>
            <p:cNvPr id="125" name="Google Shape;125;p15"/>
            <p:cNvSpPr/>
            <p:nvPr/>
          </p:nvSpPr>
          <p:spPr>
            <a:xfrm>
              <a:off x="4211773" y="2323746"/>
              <a:ext cx="3920700" cy="64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Multi-Page Layout: At least three distinct pages (e.g., Home, Projects, About/Contact).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Global Navigation: A consistent, responsive navbar across all pages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Responsive Grid: A project gallery that adjusts its columns based on screen size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  <a:p>
              <a:pPr indent="-285750" lvl="0" marL="45720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7291E"/>
                </a:buClr>
                <a:buSzPts val="900"/>
                <a:buFont typeface="Roboto"/>
                <a:buChar char="●"/>
              </a:pP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Custom Styling: A cohesive color palette and typography system (no default browser styl</a:t>
              </a:r>
              <a:r>
                <a:rPr lang="en" sz="900">
                  <a:solidFill>
                    <a:srgbClr val="A7291E"/>
                  </a:solidFill>
                  <a:latin typeface="Roboto"/>
                  <a:ea typeface="Roboto"/>
                  <a:cs typeface="Roboto"/>
                  <a:sym typeface="Roboto"/>
                </a:rPr>
                <a:t>es).</a:t>
              </a:r>
              <a:endParaRPr sz="900">
                <a:solidFill>
                  <a:srgbClr val="A7291E"/>
                </a:solidFill>
                <a:latin typeface="Roboto"/>
                <a:ea typeface="Roboto"/>
                <a:cs typeface="Roboto"/>
                <a:sym typeface="Roboto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Wireframing</a:t>
            </a:r>
            <a:endParaRPr/>
          </a:p>
        </p:txBody>
      </p:sp>
      <p:sp>
        <p:nvSpPr>
          <p:cNvPr id="131" name="Google Shape;131;p16"/>
          <p:cNvSpPr txBox="1"/>
          <p:nvPr>
            <p:ph idx="4294967295" type="body"/>
          </p:nvPr>
        </p:nvSpPr>
        <p:spPr>
          <a:xfrm>
            <a:off x="311700" y="1072563"/>
            <a:ext cx="7002600" cy="27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Low-fidelity sketching of the 3-page journey (e.g; Home, Gallery, Contact). 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Focus on the "Mobile-First" layout.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2" name="Google Shape;132;p16"/>
          <p:cNvSpPr txBox="1"/>
          <p:nvPr/>
        </p:nvSpPr>
        <p:spPr>
          <a:xfrm>
            <a:off x="311700" y="4844625"/>
            <a:ext cx="453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3" name="Google Shape;133;p16"/>
          <p:cNvPicPr preferRelativeResize="0"/>
          <p:nvPr/>
        </p:nvPicPr>
        <p:blipFill rotWithShape="1">
          <a:blip r:embed="rId3">
            <a:alphaModFix/>
          </a:blip>
          <a:srcRect b="5808" l="0" r="0" t="33182"/>
          <a:stretch/>
        </p:blipFill>
        <p:spPr>
          <a:xfrm>
            <a:off x="831688" y="1857100"/>
            <a:ext cx="7480623" cy="3042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Sprint Planning</a:t>
            </a:r>
            <a:endParaRPr/>
          </a:p>
        </p:txBody>
      </p:sp>
      <p:sp>
        <p:nvSpPr>
          <p:cNvPr id="139" name="Google Shape;139;p17"/>
          <p:cNvSpPr txBox="1"/>
          <p:nvPr>
            <p:ph idx="1" type="body"/>
          </p:nvPr>
        </p:nvSpPr>
        <p:spPr>
          <a:xfrm>
            <a:off x="311700" y="1072575"/>
            <a:ext cx="7757400" cy="27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Initialize your final Project Repository in github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Preferably &lt;username&gt;.</a:t>
            </a:r>
            <a:r>
              <a:rPr b="1"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github.io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Translate the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technical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brief into 6-8 GitHub Issues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Examples to be provided</a:t>
            </a:r>
            <a:endParaRPr b="1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 coding is permitted until the Board is set up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Plan CSS system (colors, spacing) to ensure consistency across all the pages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0" name="Google Shape;140;p17"/>
          <p:cNvSpPr txBox="1"/>
          <p:nvPr/>
        </p:nvSpPr>
        <p:spPr>
          <a:xfrm>
            <a:off x="311700" y="4844625"/>
            <a:ext cx="453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The Shell</a:t>
            </a:r>
            <a:endParaRPr/>
          </a:p>
        </p:txBody>
      </p:sp>
      <p:sp>
        <p:nvSpPr>
          <p:cNvPr id="146" name="Google Shape;146;p18"/>
          <p:cNvSpPr txBox="1"/>
          <p:nvPr>
            <p:ph idx="1" type="body"/>
          </p:nvPr>
        </p:nvSpPr>
        <p:spPr>
          <a:xfrm>
            <a:off x="311700" y="1072563"/>
            <a:ext cx="7002600" cy="27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Goal: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Build the structural foundation and secure the Live URL.</a:t>
            </a:r>
            <a:endParaRPr sz="17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Multi-Page Setup: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Creation of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index.html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and other required files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Shared Components: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Building the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Responsive Navigation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Footer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Requirement: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Navigation must be identical and functional on all pages.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Integration: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Connecting the GitHub repo to Vercel or setup GitHub pages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Success Metric: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Every student ends this hour with a live (though empty) URL.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Atomic Commits: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Practice using keywords like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Closes #1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commit messages to automate their GitHub board.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18"/>
          <p:cNvSpPr txBox="1"/>
          <p:nvPr/>
        </p:nvSpPr>
        <p:spPr>
          <a:xfrm>
            <a:off x="311700" y="4844625"/>
            <a:ext cx="453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9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53" name="Google Shape;153;p19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Minute Break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Functionality Guide</a:t>
            </a:r>
            <a:endParaRPr/>
          </a:p>
        </p:txBody>
      </p:sp>
      <p:sp>
        <p:nvSpPr>
          <p:cNvPr id="159" name="Google Shape;159;p20"/>
          <p:cNvSpPr txBox="1"/>
          <p:nvPr/>
        </p:nvSpPr>
        <p:spPr>
          <a:xfrm>
            <a:off x="432525" y="1108925"/>
            <a:ext cx="7133400" cy="350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Fetch data from an external API and </a:t>
            </a:r>
            <a:r>
              <a:rPr b="1" lang="en"/>
              <a:t>dynamically</a:t>
            </a:r>
            <a:r>
              <a:rPr b="1" lang="en"/>
              <a:t> render them </a:t>
            </a:r>
            <a:r>
              <a:rPr b="1" lang="en"/>
              <a:t>on screen</a:t>
            </a:r>
            <a:endParaRPr b="1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</p:txBody>
      </p:sp>
      <p:graphicFrame>
        <p:nvGraphicFramePr>
          <p:cNvPr id="160" name="Google Shape;160;p20"/>
          <p:cNvGraphicFramePr/>
          <p:nvPr/>
        </p:nvGraphicFramePr>
        <p:xfrm>
          <a:off x="480600" y="20002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{82DD16DF-E4F5-4B7B-AD9B-A26B22A6C997}</a:tableStyleId>
              </a:tblPr>
              <a:tblGrid>
                <a:gridCol w="1000575"/>
                <a:gridCol w="6710325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Option A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Custom json data, e.g; projects data from Assignment #2</a:t>
                      </a:r>
                      <a:endParaRPr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u="sng">
                          <a:solidFill>
                            <a:schemeClr val="hlink"/>
                          </a:solidFill>
                          <a:hlinkClick r:id="rId3"/>
                        </a:rPr>
                        <a:t>https://magnetikworks.github.io/project-data/data/projects.json</a:t>
                      </a: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Option B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 data from Social: </a:t>
                      </a:r>
                      <a:r>
                        <a:rPr lang="en" u="sng">
                          <a:solidFill>
                            <a:schemeClr val="hlink"/>
                          </a:solidFill>
                          <a:hlinkClick r:id="rId4"/>
                        </a:rPr>
                        <a:t>https://jsonplaceholder.typicode.com/</a:t>
                      </a:r>
                      <a:r>
                        <a:rPr lang="en"/>
                        <a:t> 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Option C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Use Dynamic data: e.g; Current weather </a:t>
                      </a:r>
                      <a:r>
                        <a:rPr lang="en" u="sng">
                          <a:solidFill>
                            <a:schemeClr val="hlink"/>
                          </a:solidFill>
                          <a:hlinkClick r:id="rId5"/>
                        </a:rPr>
                        <a:t>https://openweathermap.org/api</a:t>
                      </a:r>
                      <a:r>
                        <a:rPr lang="en"/>
                        <a:t> *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61" name="Google Shape;161;p20"/>
          <p:cNvSpPr txBox="1"/>
          <p:nvPr/>
        </p:nvSpPr>
        <p:spPr>
          <a:xfrm>
            <a:off x="480600" y="3727350"/>
            <a:ext cx="6000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*OpenWeatherMap requires an API key.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b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</a:b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Hence 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recommended</a:t>
            </a:r>
            <a:r>
              <a:rPr lang="en" sz="1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rPr>
              <a:t> to deploy into Vercel or Netlify and specify it as an env variable for security</a:t>
            </a:r>
            <a:endParaRPr sz="1000">
              <a:solidFill>
                <a:schemeClr val="dk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Integration</a:t>
            </a:r>
            <a:endParaRPr/>
          </a:p>
        </p:txBody>
      </p:sp>
      <p:sp>
        <p:nvSpPr>
          <p:cNvPr id="167" name="Google Shape;167;p21"/>
          <p:cNvSpPr txBox="1"/>
          <p:nvPr>
            <p:ph idx="1" type="body"/>
          </p:nvPr>
        </p:nvSpPr>
        <p:spPr>
          <a:xfrm>
            <a:off x="311700" y="1229875"/>
            <a:ext cx="73092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Interactive Search/Filter: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Re-implementing the Assignment 2 logic to work with the live GitHub data.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Form Logic &amp; Validation: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Build the Contact page logic using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e.preventDefault()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custom email validation.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